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ki/%D8%A7%D9%84%D9%85%D8%A7%D8%B1%D9%83%D8%B3%D9%8A%D8%A9" TargetMode="External"/><Relationship Id="rId2" Type="http://schemas.openxmlformats.org/officeDocument/2006/relationships/hyperlink" Target="https://ar.wikipedia.org/wiki/%D9%86%D8%B8%D8%B1%D9%8A%D8%A9_%D8%A7%D8%AC%D8%AA%D9%85%D8%A7%D8%B9%D9%8A%D8%A9" TargetMode="External"/><Relationship Id="rId1" Type="http://schemas.openxmlformats.org/officeDocument/2006/relationships/slideLayout" Target="../slideLayouts/slideLayout6.xml"/><Relationship Id="rId5" Type="http://schemas.openxmlformats.org/officeDocument/2006/relationships/hyperlink" Target="https://ar.wikipedia.org/wiki/%D8%A7%D9%84%D8%A7%D9%82%D8%AA%D8%B5%D8%A7%D8%AF" TargetMode="External"/><Relationship Id="rId4" Type="http://schemas.openxmlformats.org/officeDocument/2006/relationships/hyperlink" Target="https://ar.wikipedia.org/wiki/%D8%A7%D9%84%D8%A7%D8%B3%D8%AA%D8%BA%D9%84%D8%A7%D9%8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7%D9%84%D9%85%D8%AC%D8%AA%D9%85%D8%B9" TargetMode="External"/><Relationship Id="rId2" Type="http://schemas.openxmlformats.org/officeDocument/2006/relationships/hyperlink" Target="https://ar.wikipedia.org/wiki/%D8%A7%D9%84%D9%85%D8%A7%D9%84"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202362"/>
          </a:xfrm>
        </p:spPr>
        <p:txBody>
          <a:bodyPr>
            <a:normAutofit fontScale="90000"/>
          </a:bodyPr>
          <a:lstStyle/>
          <a:p>
            <a:pPr algn="r"/>
            <a:r>
              <a:rPr lang="ar-SA" b="1" u="sng" dirty="0" smtClean="0"/>
              <a:t>ثانيا : نظرية الصراع الاجتماعي  </a:t>
            </a:r>
            <a:r>
              <a:rPr lang="en-US" b="1" u="sng" dirty="0" smtClean="0"/>
              <a:t>conflict theory</a:t>
            </a:r>
            <a:r>
              <a:rPr lang="en-US" dirty="0" smtClean="0"/>
              <a:t/>
            </a:r>
            <a:br>
              <a:rPr lang="en-US" dirty="0" smtClean="0"/>
            </a:br>
            <a:r>
              <a:rPr lang="ar-SA" dirty="0" smtClean="0"/>
              <a:t>    </a:t>
            </a:r>
            <a:r>
              <a:rPr lang="ar-IQ" dirty="0" smtClean="0"/>
              <a:t>* </a:t>
            </a:r>
            <a:r>
              <a:rPr lang="ar-SA" dirty="0" err="1" smtClean="0"/>
              <a:t>ان</a:t>
            </a:r>
            <a:r>
              <a:rPr lang="en-US" dirty="0" smtClean="0"/>
              <a:t> </a:t>
            </a:r>
            <a:r>
              <a:rPr lang="ar-SA" dirty="0" smtClean="0"/>
              <a:t>نظرية الصراع الاجتماعي</a:t>
            </a:r>
            <a:r>
              <a:rPr lang="en-US" dirty="0" smtClean="0"/>
              <a:t> </a:t>
            </a:r>
            <a:r>
              <a:rPr lang="ar-SA" dirty="0" smtClean="0"/>
              <a:t>هي</a:t>
            </a:r>
            <a:r>
              <a:rPr lang="en-US" dirty="0" smtClean="0"/>
              <a:t> </a:t>
            </a:r>
            <a:r>
              <a:rPr lang="ar-SA" u="sng" dirty="0" smtClean="0">
                <a:hlinkClick r:id="rId2" tooltip="نظرية اجتماعية"/>
              </a:rPr>
              <a:t>نظرية اجتماعية</a:t>
            </a:r>
            <a:r>
              <a:rPr lang="en-US" dirty="0" smtClean="0"/>
              <a:t> </a:t>
            </a:r>
            <a:r>
              <a:rPr lang="ar-SA" dirty="0" smtClean="0"/>
              <a:t>مبنية على</a:t>
            </a:r>
            <a:r>
              <a:rPr lang="en-US" dirty="0" smtClean="0"/>
              <a:t> </a:t>
            </a:r>
            <a:r>
              <a:rPr lang="ar-SA" u="sng" dirty="0" smtClean="0">
                <a:hlinkClick r:id="rId3" tooltip="الماركسية"/>
              </a:rPr>
              <a:t>الماركسية</a:t>
            </a:r>
            <a:r>
              <a:rPr lang="en-US" dirty="0" smtClean="0"/>
              <a:t> </a:t>
            </a:r>
            <a:r>
              <a:rPr lang="ar-SA" dirty="0" smtClean="0"/>
              <a:t>التي تقول بأن الأفراد والجماعات (الطبقات الاجتماعية) داخل المجتمع لديها كميات مختلفة من الموارد المادية وغير المادية (الأغنياء مقابل الفقراء) وأن الجماعات الأكثر قوة تستخدم نفوذها من أجل استغلال الجماعات الأقل قوة . يحدث هذا</a:t>
            </a:r>
            <a:r>
              <a:rPr lang="en-US" dirty="0" smtClean="0"/>
              <a:t> </a:t>
            </a:r>
            <a:r>
              <a:rPr lang="ar-SA" u="sng" dirty="0" smtClean="0">
                <a:hlinkClick r:id="rId4" tooltip="الاستغلال"/>
              </a:rPr>
              <a:t>الاستغلال</a:t>
            </a:r>
            <a:r>
              <a:rPr lang="ar-SA" dirty="0" smtClean="0"/>
              <a:t> خلال القوة الغاشمة التي عادة ما يستخدمها البوليس والجيش</a:t>
            </a:r>
            <a:r>
              <a:rPr lang="en-US" dirty="0" smtClean="0"/>
              <a:t> </a:t>
            </a:r>
            <a:r>
              <a:rPr lang="ar-SA" u="sng" dirty="0" smtClean="0">
                <a:hlinkClick r:id="rId5" tooltip="الاقتصاد"/>
              </a:rPr>
              <a:t>والاقتصاد</a:t>
            </a:r>
            <a:r>
              <a:rPr lang="en-US" dirty="0" smtClean="0"/>
              <a:t>. </a:t>
            </a:r>
            <a:endParaRPr lang="ar-SA"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354762"/>
          </a:xfrm>
        </p:spPr>
        <p:txBody>
          <a:bodyPr>
            <a:normAutofit fontScale="90000"/>
          </a:bodyPr>
          <a:lstStyle/>
          <a:p>
            <a:pPr algn="r"/>
            <a:r>
              <a:rPr lang="ar-IQ" dirty="0" smtClean="0"/>
              <a:t>* </a:t>
            </a:r>
            <a:r>
              <a:rPr lang="ar-SA" dirty="0" smtClean="0"/>
              <a:t>ويقول أصحاب نظريات الصراع الاجتماعي الأوائل أن</a:t>
            </a:r>
            <a:r>
              <a:rPr lang="en-US" dirty="0" smtClean="0"/>
              <a:t> </a:t>
            </a:r>
            <a:r>
              <a:rPr lang="ar-SA" u="sng" dirty="0" smtClean="0">
                <a:hlinkClick r:id="rId2" tooltip="المال"/>
              </a:rPr>
              <a:t>المال</a:t>
            </a:r>
            <a:r>
              <a:rPr lang="en-US" dirty="0" smtClean="0"/>
              <a:t> </a:t>
            </a:r>
            <a:r>
              <a:rPr lang="ar-SA" dirty="0" smtClean="0"/>
              <a:t>هو الآلية التي تخلق الفوضى الاجتماعية . كما توضح أيضًا النظرية أن</a:t>
            </a:r>
            <a:r>
              <a:rPr lang="en-US" dirty="0" smtClean="0"/>
              <a:t> </a:t>
            </a:r>
            <a:r>
              <a:rPr lang="ar-SA" u="sng" dirty="0" smtClean="0">
                <a:hlinkClick r:id="rId3" tooltip="المجتمع"/>
              </a:rPr>
              <a:t>المجتمع</a:t>
            </a:r>
            <a:r>
              <a:rPr lang="en-US" dirty="0" smtClean="0"/>
              <a:t> </a:t>
            </a:r>
            <a:r>
              <a:rPr lang="ar-SA" dirty="0" smtClean="0"/>
              <a:t>يتم </a:t>
            </a:r>
            <a:r>
              <a:rPr lang="ar-SA" dirty="0" err="1" smtClean="0"/>
              <a:t>انشاء</a:t>
            </a:r>
            <a:r>
              <a:rPr lang="ar-SA" dirty="0" smtClean="0"/>
              <a:t> من الصراع الاجتماعي الدائر بين الجماعات المختلفة</a:t>
            </a:r>
            <a:r>
              <a:rPr lang="en-US" dirty="0" smtClean="0"/>
              <a:t>. </a:t>
            </a:r>
            <a:r>
              <a:rPr lang="ar-SA" b="1" dirty="0" smtClean="0"/>
              <a:t>ويمكن تلخيص ذلك بما يأتي</a:t>
            </a:r>
            <a:r>
              <a:rPr lang="ar-SA" dirty="0" smtClean="0"/>
              <a:t>:</a:t>
            </a:r>
            <a:r>
              <a:rPr lang="en-US" dirty="0" smtClean="0"/>
              <a:t/>
            </a:r>
            <a:br>
              <a:rPr lang="en-US" dirty="0" smtClean="0"/>
            </a:br>
            <a:r>
              <a:rPr lang="ar-IQ" dirty="0" smtClean="0"/>
              <a:t>1) </a:t>
            </a:r>
            <a:r>
              <a:rPr lang="ar-SA" dirty="0" smtClean="0"/>
              <a:t>أن المجتمع ليس نظاما مستقرا بل مجموعة من العلاقات تحكمها المصالح الاقتصادية. </a:t>
            </a:r>
            <a:r>
              <a:rPr lang="en-US" dirty="0" smtClean="0"/>
              <a:t/>
            </a:r>
            <a:br>
              <a:rPr lang="en-US" dirty="0" smtClean="0"/>
            </a:br>
            <a:r>
              <a:rPr lang="ar-IQ" dirty="0" smtClean="0"/>
              <a:t>2) </a:t>
            </a:r>
            <a:r>
              <a:rPr lang="en-US" dirty="0" smtClean="0"/>
              <a:t> </a:t>
            </a:r>
            <a:r>
              <a:rPr lang="ar-SA" dirty="0" smtClean="0"/>
              <a:t>أن العلاقات الاجتماعية مبنية على الاستغلال </a:t>
            </a:r>
            <a:r>
              <a:rPr lang="ar-SA" dirty="0" err="1" smtClean="0"/>
              <a:t>و</a:t>
            </a:r>
            <a:r>
              <a:rPr lang="ar-SA" dirty="0" smtClean="0"/>
              <a:t> الهيمنة والصراع الطبقي</a:t>
            </a:r>
            <a:r>
              <a:rPr lang="en-US" dirty="0" smtClean="0"/>
              <a:t>. </a:t>
            </a:r>
            <a:br>
              <a:rPr lang="en-US" dirty="0" smtClean="0"/>
            </a:br>
            <a:endParaRPr lang="ar-SA" dirty="0"/>
          </a:p>
        </p:txBody>
      </p:sp>
    </p:spTree>
  </p:cSld>
  <p:clrMapOvr>
    <a:masterClrMapping/>
  </p:clrMapOvr>
  <p:transition spd="slow">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705600"/>
          </a:xfrm>
        </p:spPr>
        <p:txBody>
          <a:bodyPr>
            <a:normAutofit fontScale="90000"/>
          </a:bodyPr>
          <a:lstStyle/>
          <a:p>
            <a:pPr algn="r"/>
            <a:r>
              <a:rPr lang="ar-SA" b="1" u="sng" dirty="0" smtClean="0"/>
              <a:t>فرضيات نظرية الصراع في المجال الرياضي</a:t>
            </a:r>
            <a:r>
              <a:rPr lang="en-US" dirty="0" smtClean="0"/>
              <a:t/>
            </a:r>
            <a:br>
              <a:rPr lang="en-US" dirty="0" smtClean="0"/>
            </a:br>
            <a:r>
              <a:rPr lang="ar-IQ" dirty="0" smtClean="0"/>
              <a:t>1)</a:t>
            </a:r>
            <a:r>
              <a:rPr lang="ar-SA" dirty="0" smtClean="0"/>
              <a:t>وجود علاقة بين الرياضة برأس المال </a:t>
            </a:r>
            <a:r>
              <a:rPr lang="ar-SA" dirty="0" err="1" smtClean="0"/>
              <a:t>و</a:t>
            </a:r>
            <a:r>
              <a:rPr lang="ar-SA" dirty="0" smtClean="0"/>
              <a:t> النفوذ السياسي </a:t>
            </a:r>
            <a:r>
              <a:rPr lang="en-US" dirty="0" smtClean="0"/>
              <a:t>.</a:t>
            </a:r>
            <a:br>
              <a:rPr lang="en-US" dirty="0" smtClean="0"/>
            </a:br>
            <a:r>
              <a:rPr lang="ar-IQ" dirty="0" smtClean="0"/>
              <a:t>2) </a:t>
            </a:r>
            <a:r>
              <a:rPr lang="ar-SA" dirty="0" smtClean="0"/>
              <a:t>وجود علاقة الرياضيين بأبدانهم (الجسم الآلة - الجسم </a:t>
            </a:r>
            <a:r>
              <a:rPr lang="ar-SA" dirty="0" err="1" smtClean="0"/>
              <a:t>المنتشئء</a:t>
            </a:r>
            <a:r>
              <a:rPr lang="ar-SA" dirty="0" smtClean="0"/>
              <a:t> -الرياضي العام</a:t>
            </a:r>
            <a:r>
              <a:rPr lang="ar-IQ" dirty="0" smtClean="0"/>
              <a:t>)</a:t>
            </a:r>
            <a:r>
              <a:rPr lang="en-US" dirty="0" smtClean="0"/>
              <a:t>.</a:t>
            </a:r>
            <a:br>
              <a:rPr lang="en-US" dirty="0" smtClean="0"/>
            </a:br>
            <a:r>
              <a:rPr lang="ar-IQ" dirty="0" smtClean="0"/>
              <a:t>3) </a:t>
            </a:r>
            <a:r>
              <a:rPr lang="ar-SA" dirty="0" smtClean="0"/>
              <a:t>وجود علاقة للرؤساء بالمرؤوسين (الرياضة بين صناع القرار والأعوان</a:t>
            </a:r>
            <a:r>
              <a:rPr lang="en-US" dirty="0" smtClean="0"/>
              <a:t>.(</a:t>
            </a:r>
            <a:br>
              <a:rPr lang="en-US" dirty="0" smtClean="0"/>
            </a:br>
            <a:r>
              <a:rPr lang="ar-IQ" dirty="0" smtClean="0"/>
              <a:t>4) </a:t>
            </a:r>
            <a:r>
              <a:rPr lang="ar-SA" dirty="0" smtClean="0"/>
              <a:t>وجود علاقة للرياضة بالأبعاد القومية </a:t>
            </a:r>
            <a:r>
              <a:rPr lang="ar-SA" dirty="0" err="1" smtClean="0"/>
              <a:t>و</a:t>
            </a:r>
            <a:r>
              <a:rPr lang="ar-SA" dirty="0" smtClean="0"/>
              <a:t> العرقية والانتماء الجغرافي والتفرقة العنصرية</a:t>
            </a:r>
            <a:r>
              <a:rPr lang="en-US" dirty="0" smtClean="0"/>
              <a:t/>
            </a:r>
            <a:br>
              <a:rPr lang="en-US" dirty="0" smtClean="0"/>
            </a:br>
            <a:r>
              <a:rPr lang="ar-IQ" dirty="0" smtClean="0"/>
              <a:t>5) </a:t>
            </a:r>
            <a:r>
              <a:rPr lang="ar-SA" dirty="0" smtClean="0"/>
              <a:t>عدم وجود توزيع طبقي </a:t>
            </a:r>
            <a:r>
              <a:rPr lang="ar-SA" dirty="0" err="1" smtClean="0"/>
              <a:t>للرياضات</a:t>
            </a:r>
            <a:r>
              <a:rPr lang="ar-SA" dirty="0" smtClean="0"/>
              <a:t>(عدم المساواة أمام الممارسة الرياضية</a:t>
            </a:r>
            <a:r>
              <a:rPr lang="en-US" dirty="0" smtClean="0"/>
              <a:t>(</a:t>
            </a:r>
            <a:r>
              <a:rPr lang="ar-IQ" dirty="0" smtClean="0"/>
              <a:t>.</a:t>
            </a:r>
            <a:endParaRPr lang="ar-SA" dirty="0"/>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t>ثالثا : نظرية التفاعل الرمزي</a:t>
            </a:r>
            <a:r>
              <a:rPr lang="en-US" sz="2800" b="1" u="sng" dirty="0" smtClean="0"/>
              <a:t> Symbolic </a:t>
            </a:r>
            <a:r>
              <a:rPr lang="en-US" sz="2800" b="1" u="sng" dirty="0" err="1" smtClean="0"/>
              <a:t>Interactionalism</a:t>
            </a:r>
            <a:r>
              <a:rPr lang="en-US" sz="2800" b="1" u="sng" dirty="0" smtClean="0"/>
              <a:t>   </a:t>
            </a:r>
            <a:r>
              <a:rPr lang="en-US" sz="2800" dirty="0" smtClean="0"/>
              <a:t/>
            </a:r>
            <a:br>
              <a:rPr lang="en-US" sz="2800" dirty="0" smtClean="0"/>
            </a:br>
            <a:r>
              <a:rPr lang="ar-SA" sz="2800" dirty="0" smtClean="0"/>
              <a:t>  </a:t>
            </a:r>
            <a:r>
              <a:rPr lang="ar-IQ" sz="2800" dirty="0" smtClean="0"/>
              <a:t>1)</a:t>
            </a:r>
            <a:r>
              <a:rPr lang="ar-SA" sz="2800" dirty="0" smtClean="0"/>
              <a:t> تعتبرُ نظرية التفاعل الرمزي واحدةٌ من المحاور الأساسيةِ التي تعتمدُ عليها</a:t>
            </a:r>
            <a:r>
              <a:rPr lang="en-US" sz="2800" dirty="0" smtClean="0"/>
              <a:t> </a:t>
            </a:r>
            <a:r>
              <a:rPr lang="ar-IQ" sz="2800" dirty="0" smtClean="0"/>
              <a:t> في تفسير النظرية </a:t>
            </a:r>
            <a:r>
              <a:rPr lang="ar-SA" sz="2800" dirty="0" smtClean="0"/>
              <a:t>الاجتماعية في تحليل </a:t>
            </a:r>
            <a:r>
              <a:rPr lang="ar-SA" sz="2800" dirty="0" err="1" smtClean="0"/>
              <a:t>الأتساق</a:t>
            </a:r>
            <a:r>
              <a:rPr lang="ar-SA" sz="2800" dirty="0" smtClean="0"/>
              <a:t> الاجتماعي. </a:t>
            </a:r>
            <a:r>
              <a:rPr lang="ar-IQ" sz="2800" dirty="0" smtClean="0"/>
              <a:t/>
            </a:r>
            <a:br>
              <a:rPr lang="ar-IQ" sz="2800" dirty="0" smtClean="0"/>
            </a:br>
            <a:r>
              <a:rPr lang="ar-IQ" sz="2800" dirty="0" smtClean="0"/>
              <a:t>2) </a:t>
            </a:r>
            <a:r>
              <a:rPr lang="ar-SA" sz="2800" dirty="0" smtClean="0"/>
              <a:t>فأفعالُ الأفراد تصبح ثابتةً لتشكل بنية من الأدوار، ويمكن النظر إلى هذه الأدوار من توقعات البشر لبعضهم تجاه بعض المعاني والرموز. وهنا يصبح التركيز إما على </a:t>
            </a:r>
            <a:r>
              <a:rPr lang="ar-SA" sz="2800" dirty="0" err="1" smtClean="0"/>
              <a:t>بُنى</a:t>
            </a:r>
            <a:r>
              <a:rPr lang="ar-SA" sz="2800" dirty="0" smtClean="0"/>
              <a:t> الأدوار الاجتماعية ، أو على سلوك </a:t>
            </a:r>
            <a:r>
              <a:rPr lang="ar-SA" sz="2800" dirty="0" err="1" smtClean="0"/>
              <a:t>الدورالاجتماعي</a:t>
            </a:r>
            <a:r>
              <a:rPr lang="ar-SA" sz="2800" dirty="0" smtClean="0"/>
              <a:t>. </a:t>
            </a:r>
            <a:r>
              <a:rPr lang="ar-IQ" sz="2800" dirty="0" smtClean="0"/>
              <a:t/>
            </a:r>
            <a:br>
              <a:rPr lang="ar-IQ" sz="2800" dirty="0" smtClean="0"/>
            </a:br>
            <a:r>
              <a:rPr lang="ar-IQ" sz="2800" dirty="0" smtClean="0"/>
              <a:t>3)</a:t>
            </a:r>
            <a:r>
              <a:rPr lang="ar-SA" sz="2800" dirty="0" smtClean="0"/>
              <a:t> أن من أهم ما تؤكد عليه هذه النظرية أن المؤسسات الاجتماعية قائمة على التفاعل المتبادل بين الأفراد المكونين</a:t>
            </a:r>
            <a:r>
              <a:rPr lang="en-US" sz="2800" dirty="0" smtClean="0"/>
              <a:t/>
            </a:r>
            <a:br>
              <a:rPr lang="en-US" sz="2800" dirty="0" smtClean="0"/>
            </a:br>
            <a:r>
              <a:rPr lang="ar-IQ" sz="2800" dirty="0" smtClean="0"/>
              <a:t>4) </a:t>
            </a:r>
            <a:r>
              <a:rPr lang="ar-SA" sz="2800" dirty="0" smtClean="0"/>
              <a:t>واعتبار اللغة من الأساسيات المهمة لتفاعل الأشخاص فيما بينهم، </a:t>
            </a:r>
            <a:r>
              <a:rPr lang="en-US" sz="2800" dirty="0" smtClean="0"/>
              <a:t/>
            </a:r>
            <a:br>
              <a:rPr lang="en-US" sz="2800" dirty="0" smtClean="0"/>
            </a:br>
            <a:r>
              <a:rPr lang="ar-IQ" sz="2800" dirty="0" smtClean="0"/>
              <a:t>5) </a:t>
            </a:r>
            <a:r>
              <a:rPr lang="ar-SA" sz="2800" dirty="0" smtClean="0"/>
              <a:t>أن الإنسان لا يمكن له أن يعيش منعزلا عن المجتمع ، لان فهم الإنسان لسلوكه يكون من خلال دراسة التفاعل بينه وبين الآخرين. </a:t>
            </a:r>
            <a:r>
              <a:rPr lang="en-US" sz="2800" dirty="0" smtClean="0"/>
              <a:t/>
            </a:r>
            <a:br>
              <a:rPr lang="en-US" sz="2800" dirty="0" smtClean="0"/>
            </a:br>
            <a:r>
              <a:rPr lang="ar-SA" sz="2800" dirty="0" smtClean="0"/>
              <a:t>     </a:t>
            </a:r>
            <a:r>
              <a:rPr lang="ar-SA" sz="2800" b="1" dirty="0" err="1" smtClean="0"/>
              <a:t>ان</a:t>
            </a:r>
            <a:r>
              <a:rPr lang="ar-SA" sz="2800" b="1" dirty="0" smtClean="0"/>
              <a:t> من </a:t>
            </a:r>
            <a:r>
              <a:rPr lang="ar-SA" sz="2800" b="1" dirty="0" err="1" smtClean="0"/>
              <a:t>اهم</a:t>
            </a:r>
            <a:r>
              <a:rPr lang="ar-SA" sz="2800" b="1" dirty="0" smtClean="0"/>
              <a:t> ما تبحث به هذه النظرية هو :</a:t>
            </a:r>
            <a:r>
              <a:rPr lang="en-US" sz="2800" dirty="0" smtClean="0"/>
              <a:t/>
            </a:r>
            <a:br>
              <a:rPr lang="en-US" sz="2800" dirty="0" smtClean="0"/>
            </a:br>
            <a:r>
              <a:rPr lang="ar-IQ" sz="2800" dirty="0" smtClean="0"/>
              <a:t>1) </a:t>
            </a:r>
            <a:r>
              <a:rPr lang="ar-SA" sz="2800" dirty="0" smtClean="0"/>
              <a:t>دراسة نمو المعاني المتعلقة بالرياضة(مثل الروح الرياضية واللعب النظيف)</a:t>
            </a:r>
            <a:r>
              <a:rPr lang="en-US" sz="2800" dirty="0" smtClean="0"/>
              <a:t>.</a:t>
            </a:r>
            <a:br>
              <a:rPr lang="en-US" sz="2800" dirty="0" smtClean="0"/>
            </a:br>
            <a:r>
              <a:rPr lang="ar-SA" sz="2800" dirty="0" smtClean="0"/>
              <a:t>معاني الفوز والهزيمة والألم وغيرها في حياة الرياضي </a:t>
            </a:r>
            <a:r>
              <a:rPr lang="en-US" sz="2800" dirty="0" smtClean="0"/>
              <a:t> .</a:t>
            </a:r>
            <a:br>
              <a:rPr lang="en-US" sz="2800" dirty="0" smtClean="0"/>
            </a:br>
            <a:r>
              <a:rPr lang="en-US" sz="2800" dirty="0" smtClean="0"/>
              <a:t> </a:t>
            </a:r>
            <a:r>
              <a:rPr lang="ar-IQ" sz="2800" dirty="0" smtClean="0"/>
              <a:t>2) </a:t>
            </a:r>
            <a:r>
              <a:rPr lang="ar-SA" sz="2800" dirty="0" smtClean="0"/>
              <a:t>دراسة الخبرات التي يحصل عليها الرياضي خلال ممارسته للنشاط الرياضي </a:t>
            </a:r>
            <a:endParaRPr lang="ar-SA" sz="2800" dirty="0"/>
          </a:p>
        </p:txBody>
      </p:sp>
    </p:spTree>
  </p:cSld>
  <p:clrMapOvr>
    <a:masterClrMapping/>
  </p:clrMapOvr>
  <p:transition spd="slow">
    <p:pull dir="d"/>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Words>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ثانيا : نظرية الصراع الاجتماعي  conflict theory     * ان نظرية الصراع الاجتماعي هي نظرية اجتماعية مبنية على الماركسية التي تقول بأن الأفراد والجماعات (الطبقات الاجتماعية) داخل المجتمع لديها كميات مختلفة من الموارد المادية وغير المادية (الأغنياء مقابل الفقراء) وأن الجماعات الأكثر قوة تستخدم نفوذها من أجل استغلال الجماعات الأقل قوة . يحدث هذا الاستغلال خلال القوة الغاشمة التي عادة ما يستخدمها البوليس والجيش والاقتصاد. </vt:lpstr>
      <vt:lpstr>* ويقول أصحاب نظريات الصراع الاجتماعي الأوائل أن المال هو الآلية التي تخلق الفوضى الاجتماعية . كما توضح أيضًا النظرية أن المجتمع يتم انشاء من الصراع الاجتماعي الدائر بين الجماعات المختلفة. ويمكن تلخيص ذلك بما يأتي: 1) أن المجتمع ليس نظاما مستقرا بل مجموعة من العلاقات تحكمها المصالح الاقتصادية.  2)  أن العلاقات الاجتماعية مبنية على الاستغلال و الهيمنة والصراع الطبقي.  </vt:lpstr>
      <vt:lpstr>فرضيات نظرية الصراع في المجال الرياضي 1)وجود علاقة بين الرياضة برأس المال و النفوذ السياسي . 2) وجود علاقة الرياضيين بأبدانهم (الجسم الآلة - الجسم المنتشئء -الرياضي العام). 3) وجود علاقة للرؤساء بالمرؤوسين (الرياضة بين صناع القرار والأعوان.( 4) وجود علاقة للرياضة بالأبعاد القومية و العرقية والانتماء الجغرافي والتفرقة العنصرية 5) عدم وجود توزيع طبقي للرياضات(عدم المساواة أمام الممارسة الرياضية(.</vt:lpstr>
      <vt:lpstr>ثالثا : نظرية التفاعل الرمزي Symbolic Interactionalism      1) تعتبرُ نظرية التفاعل الرمزي واحدةٌ من المحاور الأساسيةِ التي تعتمدُ عليها  في تفسير النظرية الاجتماعية في تحليل الأتساق الاجتماعي.  2) فأفعالُ الأفراد تصبح ثابتةً لتشكل بنية من الأدوار، ويمكن النظر إلى هذه الأدوار من توقعات البشر لبعضهم تجاه بعض المعاني والرموز. وهنا يصبح التركيز إما على بُنى الأدوار الاجتماعية ، أو على سلوك الدورالاجتماعي.  3) أن من أهم ما تؤكد عليه هذه النظرية أن المؤسسات الاجتماعية قائمة على التفاعل المتبادل بين الأفراد المكونين 4) واعتبار اللغة من الأساسيات المهمة لتفاعل الأشخاص فيما بينهم،  5) أن الإنسان لا يمكن له أن يعيش منعزلا عن المجتمع ، لان فهم الإنسان لسلوكه يكون من خلال دراسة التفاعل بينه وبين الآخرين.       ان من اهم ما تبحث به هذه النظرية هو : 1) دراسة نمو المعاني المتعلقة بالرياضة(مثل الروح الرياضية واللعب النظيف). معاني الفوز والهزيمة والألم وغيرها في حياة الرياضي  .  2) دراسة الخبرات التي يحصل عليها الرياضي خلال ممارسته للنشاط الرياضي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 نظرية الصراع الاجتماعي  conflict theory     * ان نظرية الصراع الاجتماعي هي نظرية اجتماعية مبنية على الماركسية التي تقول بأن الأفراد والجماعات (الطبقات الاجتماعية) داخل المجتمع لديها كميات مختلفة من الموارد المادية وغير المادية (الأغنياء مقابل الفقراء) وأن الجماعات الأكثر قوة تستخدم نفوذها من أجل استغلال الجماعات الأقل قوة . يحدث هذا الاستغلال خلال القوة الغاشمة التي عادة ما يستخدمها البوليس والجيش والاقتصاد. </dc:title>
  <dc:creator>HP</dc:creator>
  <cp:lastModifiedBy>DR.Ahmed Saker 2O14</cp:lastModifiedBy>
  <cp:revision>1</cp:revision>
  <dcterms:created xsi:type="dcterms:W3CDTF">2018-12-10T17:47:41Z</dcterms:created>
  <dcterms:modified xsi:type="dcterms:W3CDTF">2018-12-10T18:14:39Z</dcterms:modified>
</cp:coreProperties>
</file>